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  <p:sldId id="263" r:id="rId3"/>
  </p:sldIdLst>
  <p:sldSz cx="32399288" cy="43200638"/>
  <p:notesSz cx="6858000" cy="9144000"/>
  <p:defaultTextStyle>
    <a:defPPr>
      <a:defRPr lang="pt-BR"/>
    </a:defPPr>
    <a:lvl1pPr marL="0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1pPr>
    <a:lvl2pPr marL="1814398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2pPr>
    <a:lvl3pPr marL="3628796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3pPr>
    <a:lvl4pPr marL="5443195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4pPr>
    <a:lvl5pPr marL="7257593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5pPr>
    <a:lvl6pPr marL="9071991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6pPr>
    <a:lvl7pPr marL="10886389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7pPr>
    <a:lvl8pPr marL="12700787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8pPr>
    <a:lvl9pPr marL="14515186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34"/>
    <a:srgbClr val="2A421A"/>
    <a:srgbClr val="255200"/>
    <a:srgbClr val="06323F"/>
    <a:srgbClr val="0832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353" autoAdjust="0"/>
    <p:restoredTop sz="94660"/>
  </p:normalViewPr>
  <p:slideViewPr>
    <p:cSldViewPr snapToGrid="0">
      <p:cViewPr>
        <p:scale>
          <a:sx n="30" d="100"/>
          <a:sy n="30" d="100"/>
        </p:scale>
        <p:origin x="756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B931C-1946-4A25-A342-6DABE61FB29F}" type="datetimeFigureOut">
              <a:rPr lang="pt-BR" smtClean="0"/>
              <a:t>19/09/2025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816DA-E02D-45E4-A02F-968E239870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688507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B931C-1946-4A25-A342-6DABE61FB29F}" type="datetimeFigureOut">
              <a:rPr lang="pt-BR" smtClean="0"/>
              <a:t>19/09/2025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816DA-E02D-45E4-A02F-968E239870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58405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B931C-1946-4A25-A342-6DABE61FB29F}" type="datetimeFigureOut">
              <a:rPr lang="pt-BR" smtClean="0"/>
              <a:t>19/09/2025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816DA-E02D-45E4-A02F-968E239870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152123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B931C-1946-4A25-A342-6DABE61FB29F}" type="datetimeFigureOut">
              <a:rPr lang="pt-BR" smtClean="0"/>
              <a:t>19/09/2025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816DA-E02D-45E4-A02F-968E239870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03783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B931C-1946-4A25-A342-6DABE61FB29F}" type="datetimeFigureOut">
              <a:rPr lang="pt-BR" smtClean="0"/>
              <a:t>19/09/2025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816DA-E02D-45E4-A02F-968E239870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158502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B931C-1946-4A25-A342-6DABE61FB29F}" type="datetimeFigureOut">
              <a:rPr lang="pt-BR" smtClean="0"/>
              <a:t>19/09/2025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816DA-E02D-45E4-A02F-968E239870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68164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B931C-1946-4A25-A342-6DABE61FB29F}" type="datetimeFigureOut">
              <a:rPr lang="pt-BR" smtClean="0"/>
              <a:t>19/09/2025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816DA-E02D-45E4-A02F-968E239870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17800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B931C-1946-4A25-A342-6DABE61FB29F}" type="datetimeFigureOut">
              <a:rPr lang="pt-BR" smtClean="0"/>
              <a:t>19/09/2025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816DA-E02D-45E4-A02F-968E239870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800466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B931C-1946-4A25-A342-6DABE61FB29F}" type="datetimeFigureOut">
              <a:rPr lang="pt-BR" smtClean="0"/>
              <a:t>19/09/2025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816DA-E02D-45E4-A02F-968E239870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85386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B931C-1946-4A25-A342-6DABE61FB29F}" type="datetimeFigureOut">
              <a:rPr lang="pt-BR" smtClean="0"/>
              <a:t>19/09/2025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816DA-E02D-45E4-A02F-968E239870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82732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B931C-1946-4A25-A342-6DABE61FB29F}" type="datetimeFigureOut">
              <a:rPr lang="pt-BR" smtClean="0"/>
              <a:t>19/09/2025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816DA-E02D-45E4-A02F-968E239870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27418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A42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7B931C-1946-4A25-A342-6DABE61FB29F}" type="datetimeFigureOut">
              <a:rPr lang="pt-BR" smtClean="0"/>
              <a:t>19/09/2025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4816DA-E02D-45E4-A02F-968E239870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947065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43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>
            <a:extLst>
              <a:ext uri="{FF2B5EF4-FFF2-40B4-BE49-F238E27FC236}">
                <a16:creationId xmlns:a16="http://schemas.microsoft.com/office/drawing/2014/main" id="{1BB88925-86E9-464F-09A6-36790AD4E380}"/>
              </a:ext>
            </a:extLst>
          </p:cNvPr>
          <p:cNvSpPr/>
          <p:nvPr/>
        </p:nvSpPr>
        <p:spPr>
          <a:xfrm>
            <a:off x="326571" y="3870961"/>
            <a:ext cx="31710086" cy="388171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pt-BR"/>
          </a:p>
        </p:txBody>
      </p:sp>
      <p:sp>
        <p:nvSpPr>
          <p:cNvPr id="20" name="Text Box 6">
            <a:extLst>
              <a:ext uri="{FF2B5EF4-FFF2-40B4-BE49-F238E27FC236}">
                <a16:creationId xmlns:a16="http://schemas.microsoft.com/office/drawing/2014/main" id="{B0BC98B5-2262-549C-309B-22EF6693B8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55646" y="4409677"/>
            <a:ext cx="29006803" cy="1338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6595" tIns="53297" rIns="106595" bIns="53297">
            <a:spAutoFit/>
          </a:bodyPr>
          <a:lstStyle/>
          <a:p>
            <a:pPr algn="ctr"/>
            <a:r>
              <a:rPr lang="pt-BR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TÍTULO: SUBTÍTULO (o subtítulo é opcional) </a:t>
            </a:r>
            <a:endParaRPr lang="pt-BR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 Box 7">
            <a:extLst>
              <a:ext uri="{FF2B5EF4-FFF2-40B4-BE49-F238E27FC236}">
                <a16:creationId xmlns:a16="http://schemas.microsoft.com/office/drawing/2014/main" id="{288C22AE-B6D8-5EDF-2443-63B7ECCF57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6243" y="5650529"/>
            <a:ext cx="29006802" cy="25698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6595" tIns="53297" rIns="106595" bIns="53297">
            <a:spAutoFit/>
          </a:bodyPr>
          <a:lstStyle/>
          <a:p>
            <a:pPr algn="ctr"/>
            <a:r>
              <a:rPr lang="es-E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Autores</a:t>
            </a:r>
          </a:p>
          <a:p>
            <a:pPr algn="ctr"/>
            <a:r>
              <a:rPr lang="pt-B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Afiliação (Curso, Universidade) </a:t>
            </a:r>
          </a:p>
          <a:p>
            <a:pPr algn="ctr"/>
            <a:endParaRPr lang="pt-BR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pt-B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Categoria </a:t>
            </a:r>
            <a:r>
              <a:rPr lang="es-E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</a:t>
            </a:r>
            <a:r>
              <a:rPr lang="es-E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trabalho</a:t>
            </a:r>
            <a:endParaRPr lang="es-E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 Box 294">
            <a:extLst>
              <a:ext uri="{FF2B5EF4-FFF2-40B4-BE49-F238E27FC236}">
                <a16:creationId xmlns:a16="http://schemas.microsoft.com/office/drawing/2014/main" id="{5AEE2627-4C24-B022-1939-0B857E03FA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9493" y="8640893"/>
            <a:ext cx="15013308" cy="783747"/>
          </a:xfrm>
          <a:prstGeom prst="rect">
            <a:avLst/>
          </a:prstGeom>
          <a:solidFill>
            <a:srgbClr val="006434"/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100676" tIns="50344" rIns="100676" bIns="50344">
            <a:spAutoFit/>
          </a:bodyPr>
          <a:lstStyle/>
          <a:p>
            <a:pPr algn="ctr" defTabSz="1001622">
              <a:spcBef>
                <a:spcPct val="50000"/>
              </a:spcBef>
              <a:defRPr/>
            </a:pPr>
            <a:r>
              <a:rPr lang="en-US" sz="4286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INTRODUÇÃO</a:t>
            </a:r>
          </a:p>
        </p:txBody>
      </p:sp>
      <p:sp>
        <p:nvSpPr>
          <p:cNvPr id="24" name="CaixaDeTexto 13">
            <a:extLst>
              <a:ext uri="{FF2B5EF4-FFF2-40B4-BE49-F238E27FC236}">
                <a16:creationId xmlns:a16="http://schemas.microsoft.com/office/drawing/2014/main" id="{13EB68A3-2AE9-323B-95BD-7AB5D0EB16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9493" y="10102923"/>
            <a:ext cx="15013308" cy="68633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369" tIns="45682" rIns="91369" bIns="45682">
            <a:spAutoFit/>
          </a:bodyPr>
          <a:lstStyle/>
          <a:p>
            <a:pPr algn="just"/>
            <a:r>
              <a:rPr lang="pt-B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introdução deverá conter a contextualização do tema e da problematização, assim como apresentação da pesquisa ou do relato de experiência. Nesta seção também é indicada a relevância teórica ou aplicação prática do trabalho.</a:t>
            </a:r>
          </a:p>
          <a:p>
            <a:pPr algn="just"/>
            <a:endParaRPr lang="pt-BR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t-B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 o pôster, os objetivos dos trabalhos podem ser descritos na introdução.</a:t>
            </a:r>
          </a:p>
          <a:p>
            <a:pPr algn="just"/>
            <a:endParaRPr lang="pt-BR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t-BR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t-B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Diferentemente do resumo, não há limites de caracteres para o corpo do texto inserido no pôster.  </a:t>
            </a:r>
          </a:p>
        </p:txBody>
      </p:sp>
      <p:sp>
        <p:nvSpPr>
          <p:cNvPr id="25" name="Text Box 294">
            <a:extLst>
              <a:ext uri="{FF2B5EF4-FFF2-40B4-BE49-F238E27FC236}">
                <a16:creationId xmlns:a16="http://schemas.microsoft.com/office/drawing/2014/main" id="{C8E4BCFD-3A66-0E25-30C6-B54F16036E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9493" y="18519222"/>
            <a:ext cx="15013308" cy="783747"/>
          </a:xfrm>
          <a:prstGeom prst="rect">
            <a:avLst/>
          </a:prstGeom>
          <a:solidFill>
            <a:srgbClr val="006434"/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100676" tIns="50344" rIns="100676" bIns="50344">
            <a:spAutoFit/>
          </a:bodyPr>
          <a:lstStyle/>
          <a:p>
            <a:pPr algn="ctr" defTabSz="1001622">
              <a:spcBef>
                <a:spcPct val="50000"/>
              </a:spcBef>
              <a:defRPr/>
            </a:pPr>
            <a:r>
              <a:rPr lang="en-US" sz="4286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METODOLOGIA</a:t>
            </a:r>
          </a:p>
        </p:txBody>
      </p:sp>
      <p:sp>
        <p:nvSpPr>
          <p:cNvPr id="26" name="CaixaDeTexto 13">
            <a:extLst>
              <a:ext uri="{FF2B5EF4-FFF2-40B4-BE49-F238E27FC236}">
                <a16:creationId xmlns:a16="http://schemas.microsoft.com/office/drawing/2014/main" id="{07871F5F-F546-B58F-28E8-48081886B5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9493" y="19774992"/>
            <a:ext cx="15013308" cy="80944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369" tIns="45682" rIns="91369" bIns="45682">
            <a:spAutoFit/>
          </a:bodyPr>
          <a:lstStyle/>
          <a:p>
            <a:pPr algn="just"/>
            <a:r>
              <a:rPr lang="pt-B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Seção destinada a apresentação do tipo de pesquisa, à abordagem, ao local, à população e amostra, às técnicas e/ou instrumentos de coleta de dados, à metodologia de análise de dados, procedimentos éticos da pesquisa, e outros aspectos que o autor considerar necessário. Para os trabalhos de revisão de literatura – narrativa, integrativa ou sistemática –</a:t>
            </a:r>
          </a:p>
          <a:p>
            <a:pPr algn="just"/>
            <a:r>
              <a:rPr lang="pt-B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deve-se especificar os critérios de busca, inclusão ou exclusão utilizados e outros aspectos relevantes. </a:t>
            </a:r>
          </a:p>
          <a:p>
            <a:pPr algn="just"/>
            <a:r>
              <a:rPr lang="pt-B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Cada modalidade de trabalho deverá adaptar esta seção de acordo com a atividade realizada.</a:t>
            </a:r>
          </a:p>
          <a:p>
            <a:pPr algn="just"/>
            <a:endParaRPr lang="pt-BR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t-B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 trabalhos que necessitam a aprovação pelos respectivos Comitês de Ética em Pesquisa (CEP), devem, OBRIGATORIAMENTE, inserir na metodologia o número do protocolo de aprovação da pesquisa.</a:t>
            </a:r>
          </a:p>
        </p:txBody>
      </p:sp>
      <p:sp>
        <p:nvSpPr>
          <p:cNvPr id="27" name="Text Box 294">
            <a:extLst>
              <a:ext uri="{FF2B5EF4-FFF2-40B4-BE49-F238E27FC236}">
                <a16:creationId xmlns:a16="http://schemas.microsoft.com/office/drawing/2014/main" id="{02CF6CF1-17B9-8E4A-E8A2-1B0993BE75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17269" y="8634427"/>
            <a:ext cx="15013308" cy="783747"/>
          </a:xfrm>
          <a:prstGeom prst="rect">
            <a:avLst/>
          </a:prstGeom>
          <a:solidFill>
            <a:srgbClr val="006434"/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100676" tIns="50344" rIns="100676" bIns="50344">
            <a:spAutoFit/>
          </a:bodyPr>
          <a:lstStyle/>
          <a:p>
            <a:pPr algn="ctr" defTabSz="1001622">
              <a:spcBef>
                <a:spcPct val="50000"/>
              </a:spcBef>
              <a:defRPr/>
            </a:pPr>
            <a:r>
              <a:rPr lang="en-US" sz="4286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RESULTADOS E DISCUSSÕES</a:t>
            </a:r>
          </a:p>
        </p:txBody>
      </p:sp>
      <p:sp>
        <p:nvSpPr>
          <p:cNvPr id="28" name="CaixaDeTexto 13">
            <a:extLst>
              <a:ext uri="{FF2B5EF4-FFF2-40B4-BE49-F238E27FC236}">
                <a16:creationId xmlns:a16="http://schemas.microsoft.com/office/drawing/2014/main" id="{DBE7EFBD-7091-914B-B9D9-8BC6417C55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17269" y="9999282"/>
            <a:ext cx="15013308" cy="741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369" tIns="45682" rIns="91369" bIns="45682">
            <a:spAutoFit/>
          </a:bodyPr>
          <a:lstStyle/>
          <a:p>
            <a:pPr algn="just"/>
            <a:r>
              <a:rPr lang="pt-B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Nesta seção são apresentados os resultados em conformidade com os objetivos, bem como são confrontados com a teoria, destacando as semelhanças e diferenças dos resultados em relação aos estudos precedentes.</a:t>
            </a:r>
          </a:p>
          <a:p>
            <a:pPr algn="just"/>
            <a:endParaRPr lang="pt-BR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t-B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tabelas, gráficos, figuras e quadros devem seguir o padrão indicado na normalização UNIARP – título, fonte e interior dos elementos são escritos em </a:t>
            </a:r>
            <a:r>
              <a:rPr lang="pt-BR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Times New Roman</a:t>
            </a:r>
            <a:r>
              <a:rPr lang="pt-B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pt-BR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t-B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Cada modalidade de trabalho deverá adaptar esta seção de acordo com a atividade realizada.</a:t>
            </a:r>
          </a:p>
          <a:p>
            <a:pPr algn="just"/>
            <a:endParaRPr lang="pt-B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Text Box 294">
            <a:extLst>
              <a:ext uri="{FF2B5EF4-FFF2-40B4-BE49-F238E27FC236}">
                <a16:creationId xmlns:a16="http://schemas.microsoft.com/office/drawing/2014/main" id="{BC6D989C-5287-9860-29E0-BB24A275B8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459048" y="26661216"/>
            <a:ext cx="15013308" cy="783747"/>
          </a:xfrm>
          <a:prstGeom prst="rect">
            <a:avLst/>
          </a:prstGeom>
          <a:solidFill>
            <a:srgbClr val="006434"/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100676" tIns="50344" rIns="100676" bIns="50344">
            <a:spAutoFit/>
          </a:bodyPr>
          <a:lstStyle/>
          <a:p>
            <a:pPr algn="ctr" defTabSz="1001622">
              <a:spcBef>
                <a:spcPct val="50000"/>
              </a:spcBef>
              <a:defRPr/>
            </a:pPr>
            <a:r>
              <a:rPr lang="en-US" sz="4286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CONSIDERAÇÕES FINAIS</a:t>
            </a:r>
          </a:p>
        </p:txBody>
      </p:sp>
      <p:sp>
        <p:nvSpPr>
          <p:cNvPr id="30" name="CaixaDeTexto 13">
            <a:extLst>
              <a:ext uri="{FF2B5EF4-FFF2-40B4-BE49-F238E27FC236}">
                <a16:creationId xmlns:a16="http://schemas.microsoft.com/office/drawing/2014/main" id="{8FCDB6B1-5851-0505-0FA6-A1CE3D7694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459048" y="27717008"/>
            <a:ext cx="15013308" cy="31700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369" tIns="45682" rIns="91369" bIns="45682">
            <a:spAutoFit/>
          </a:bodyPr>
          <a:lstStyle/>
          <a:p>
            <a:pPr algn="just"/>
            <a:r>
              <a:rPr lang="pt-B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Seção onde são retomados os aspectos mais relevantes do estudo ou da experiência apresentada, considerando-se, em sua elaboração, os objetivos propostos. Também são apresentadas as principais limitações da pesquisa ou da experiência desenvolvida e sugestões para sua sequência. </a:t>
            </a:r>
          </a:p>
        </p:txBody>
      </p:sp>
      <p:sp>
        <p:nvSpPr>
          <p:cNvPr id="43" name="Text Box 294">
            <a:extLst>
              <a:ext uri="{FF2B5EF4-FFF2-40B4-BE49-F238E27FC236}">
                <a16:creationId xmlns:a16="http://schemas.microsoft.com/office/drawing/2014/main" id="{2C3B386E-FF52-55FE-62C4-19D8E971CE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481722" y="32255773"/>
            <a:ext cx="15013308" cy="1420750"/>
          </a:xfrm>
          <a:prstGeom prst="rect">
            <a:avLst/>
          </a:prstGeom>
          <a:solidFill>
            <a:srgbClr val="006434"/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100676" tIns="50344" rIns="100676" bIns="50344">
            <a:spAutoFit/>
          </a:bodyPr>
          <a:lstStyle/>
          <a:p>
            <a:pPr algn="ctr" defTabSz="1001622">
              <a:spcBef>
                <a:spcPct val="50000"/>
              </a:spcBef>
              <a:defRPr/>
            </a:pPr>
            <a:r>
              <a:rPr lang="pt-BR" sz="4286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INSTITUIÇÕES FINANCIADORAS E APOIADORAS / AGRADECIMENTOS</a:t>
            </a:r>
            <a:endParaRPr lang="en-US" sz="4286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CaixaDeTexto 13">
            <a:extLst>
              <a:ext uri="{FF2B5EF4-FFF2-40B4-BE49-F238E27FC236}">
                <a16:creationId xmlns:a16="http://schemas.microsoft.com/office/drawing/2014/main" id="{3D27B739-5312-FC94-FDDF-DA8535A0CA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481722" y="34057703"/>
            <a:ext cx="15013308" cy="1938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369" tIns="45682" rIns="91369" bIns="45682">
            <a:spAutoFit/>
          </a:bodyPr>
          <a:lstStyle/>
          <a:p>
            <a:pPr algn="just"/>
            <a:r>
              <a:rPr lang="pt-B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Campo destinado ao agradecimento à(s) agência(s) de fomento de financiamento do projeto (PAEC, FAP, art. 170 e 171, ou outras instituições). Deve ser escrito de forma breve.</a:t>
            </a:r>
          </a:p>
        </p:txBody>
      </p:sp>
      <p:sp>
        <p:nvSpPr>
          <p:cNvPr id="45" name="Text Box 294">
            <a:extLst>
              <a:ext uri="{FF2B5EF4-FFF2-40B4-BE49-F238E27FC236}">
                <a16:creationId xmlns:a16="http://schemas.microsoft.com/office/drawing/2014/main" id="{3D2CBB81-BBCE-51B4-5D9C-CE637C3786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459048" y="36417136"/>
            <a:ext cx="15013308" cy="783747"/>
          </a:xfrm>
          <a:prstGeom prst="rect">
            <a:avLst/>
          </a:prstGeom>
          <a:solidFill>
            <a:srgbClr val="006434"/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100676" tIns="50344" rIns="100676" bIns="50344">
            <a:spAutoFit/>
          </a:bodyPr>
          <a:lstStyle/>
          <a:p>
            <a:pPr algn="ctr" defTabSz="1001622">
              <a:spcBef>
                <a:spcPct val="50000"/>
              </a:spcBef>
              <a:defRPr/>
            </a:pPr>
            <a:r>
              <a:rPr lang="pt-BR" sz="4286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REFERÊNCIAS</a:t>
            </a:r>
            <a:endParaRPr lang="en-US" sz="4286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CaixaDeTexto 13">
            <a:extLst>
              <a:ext uri="{FF2B5EF4-FFF2-40B4-BE49-F238E27FC236}">
                <a16:creationId xmlns:a16="http://schemas.microsoft.com/office/drawing/2014/main" id="{95796E73-74C5-4CD1-4516-02285930C9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459048" y="37472928"/>
            <a:ext cx="15013308" cy="12002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369" tIns="45682" rIns="91369" bIns="45682">
            <a:spAutoFit/>
          </a:bodyPr>
          <a:lstStyle/>
          <a:p>
            <a:pPr algn="just"/>
            <a:r>
              <a:rPr lang="pt-B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referências bibliográficas deverão ser apresentadas em ordem alfabética, de acordo com a Normalização da UNIARP. Espaçamento simples entre linhas.</a:t>
            </a:r>
          </a:p>
        </p:txBody>
      </p:sp>
      <p:pic>
        <p:nvPicPr>
          <p:cNvPr id="15" name="Imagem 14">
            <a:extLst>
              <a:ext uri="{FF2B5EF4-FFF2-40B4-BE49-F238E27FC236}">
                <a16:creationId xmlns:a16="http://schemas.microsoft.com/office/drawing/2014/main" id="{87F1C470-A787-4E04-BCF8-14AF40677B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570" y="441246"/>
            <a:ext cx="31710085" cy="3125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38836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43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>
            <a:extLst>
              <a:ext uri="{FF2B5EF4-FFF2-40B4-BE49-F238E27FC236}">
                <a16:creationId xmlns:a16="http://schemas.microsoft.com/office/drawing/2014/main" id="{1BB88925-86E9-464F-09A6-36790AD4E380}"/>
              </a:ext>
            </a:extLst>
          </p:cNvPr>
          <p:cNvSpPr/>
          <p:nvPr/>
        </p:nvSpPr>
        <p:spPr>
          <a:xfrm>
            <a:off x="326571" y="3970117"/>
            <a:ext cx="31710086" cy="387780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0" name="Text Box 6">
            <a:extLst>
              <a:ext uri="{FF2B5EF4-FFF2-40B4-BE49-F238E27FC236}">
                <a16:creationId xmlns:a16="http://schemas.microsoft.com/office/drawing/2014/main" id="{B0BC98B5-2262-549C-309B-22EF6693B8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3088" y="4283588"/>
            <a:ext cx="29006803" cy="1338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6595" tIns="53297" rIns="106595" bIns="53297">
            <a:spAutoFit/>
          </a:bodyPr>
          <a:lstStyle/>
          <a:p>
            <a:pPr algn="ctr"/>
            <a:r>
              <a:rPr lang="pt-BR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TÍTULO: SUBTÍTULO (o subtítulo é opcional) </a:t>
            </a:r>
            <a:endParaRPr lang="pt-BR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 Box 7">
            <a:extLst>
              <a:ext uri="{FF2B5EF4-FFF2-40B4-BE49-F238E27FC236}">
                <a16:creationId xmlns:a16="http://schemas.microsoft.com/office/drawing/2014/main" id="{288C22AE-B6D8-5EDF-2443-63B7ECCF57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6243" y="5648861"/>
            <a:ext cx="29006802" cy="25698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6595" tIns="53297" rIns="106595" bIns="53297">
            <a:spAutoFit/>
          </a:bodyPr>
          <a:lstStyle/>
          <a:p>
            <a:pPr algn="ctr"/>
            <a:r>
              <a:rPr lang="es-E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Autores</a:t>
            </a:r>
          </a:p>
          <a:p>
            <a:pPr algn="ctr"/>
            <a:r>
              <a:rPr lang="pt-B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Afiliação (Curso, Universidade) </a:t>
            </a:r>
          </a:p>
          <a:p>
            <a:pPr algn="ctr"/>
            <a:endParaRPr lang="pt-BR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pt-B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Categoria </a:t>
            </a:r>
            <a:r>
              <a:rPr lang="es-E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</a:t>
            </a:r>
            <a:r>
              <a:rPr lang="es-E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trabalho</a:t>
            </a:r>
            <a:endParaRPr lang="es-E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Box 294">
            <a:extLst>
              <a:ext uri="{FF2B5EF4-FFF2-40B4-BE49-F238E27FC236}">
                <a16:creationId xmlns:a16="http://schemas.microsoft.com/office/drawing/2014/main" id="{6513BE7C-CAA7-594A-2009-07754306F3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9489" y="8581241"/>
            <a:ext cx="30432863" cy="761211"/>
          </a:xfrm>
          <a:prstGeom prst="rect">
            <a:avLst/>
          </a:prstGeom>
          <a:solidFill>
            <a:srgbClr val="006434"/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100676" tIns="50344" rIns="100676" bIns="50344">
            <a:spAutoFit/>
          </a:bodyPr>
          <a:lstStyle/>
          <a:p>
            <a:pPr algn="ctr" defTabSz="1001622">
              <a:spcBef>
                <a:spcPct val="50000"/>
              </a:spcBef>
              <a:defRPr/>
            </a:pPr>
            <a:r>
              <a:rPr lang="en-US" sz="4286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INTRODUÇÃO</a:t>
            </a:r>
          </a:p>
        </p:txBody>
      </p:sp>
      <p:sp>
        <p:nvSpPr>
          <p:cNvPr id="4" name="CaixaDeTexto 13">
            <a:extLst>
              <a:ext uri="{FF2B5EF4-FFF2-40B4-BE49-F238E27FC236}">
                <a16:creationId xmlns:a16="http://schemas.microsoft.com/office/drawing/2014/main" id="{5138052B-8B2C-356C-64B4-D4539E7EC8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9489" y="9589224"/>
            <a:ext cx="30432862" cy="4401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369" tIns="45682" rIns="91369" bIns="45682">
            <a:spAutoFit/>
          </a:bodyPr>
          <a:lstStyle/>
          <a:p>
            <a:pPr algn="just"/>
            <a:r>
              <a:rPr lang="pt-B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introdução deverá conter a contextualização do tema e da problematização, assim como apresentação da pesquisa ou do relato de experiência. Nesta seção também é indicada a relevância teórica ou aplicação prática do trabalho.</a:t>
            </a:r>
          </a:p>
          <a:p>
            <a:pPr algn="just"/>
            <a:endParaRPr lang="pt-BR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t-B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 o pôster, os objetivos dos trabalhos podem ser descritos na introdução.</a:t>
            </a:r>
          </a:p>
          <a:p>
            <a:pPr algn="just"/>
            <a:endParaRPr lang="pt-BR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t-BR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t-B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Diferentemente do resumo, não há limites de caracteres para o corpo do texto inserido no pôster.  </a:t>
            </a:r>
          </a:p>
        </p:txBody>
      </p:sp>
      <p:sp>
        <p:nvSpPr>
          <p:cNvPr id="6" name="Text Box 294">
            <a:extLst>
              <a:ext uri="{FF2B5EF4-FFF2-40B4-BE49-F238E27FC236}">
                <a16:creationId xmlns:a16="http://schemas.microsoft.com/office/drawing/2014/main" id="{270CFEB0-AA7D-E7A9-40D0-DBB0BB77DA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9489" y="15186371"/>
            <a:ext cx="30432862" cy="761211"/>
          </a:xfrm>
          <a:prstGeom prst="rect">
            <a:avLst/>
          </a:prstGeom>
          <a:solidFill>
            <a:srgbClr val="006434"/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100676" tIns="50344" rIns="100676" bIns="50344">
            <a:spAutoFit/>
          </a:bodyPr>
          <a:lstStyle/>
          <a:p>
            <a:pPr algn="ctr" defTabSz="1001622">
              <a:spcBef>
                <a:spcPct val="50000"/>
              </a:spcBef>
              <a:defRPr/>
            </a:pPr>
            <a:r>
              <a:rPr lang="en-US" sz="4286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METODOLOGIA</a:t>
            </a:r>
          </a:p>
        </p:txBody>
      </p:sp>
      <p:sp>
        <p:nvSpPr>
          <p:cNvPr id="7" name="CaixaDeTexto 13">
            <a:extLst>
              <a:ext uri="{FF2B5EF4-FFF2-40B4-BE49-F238E27FC236}">
                <a16:creationId xmlns:a16="http://schemas.microsoft.com/office/drawing/2014/main" id="{0BAD14F3-C6B0-2056-768A-BAEB3491A7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9489" y="16600591"/>
            <a:ext cx="30432861" cy="50166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369" tIns="45682" rIns="91369" bIns="45682">
            <a:spAutoFit/>
          </a:bodyPr>
          <a:lstStyle/>
          <a:p>
            <a:pPr algn="just"/>
            <a:r>
              <a:rPr lang="pt-B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Seção destinada a apresentação do tipo de pesquisa, à abordagem, ao local, à população e amostra, às técnicas e/ou instrumentos de coleta de dados, à metodologia de análise de dados, procedimentos éticos da pesquisa, e outros aspectos que o autor considerar necessário. Para os trabalhos de revisão de literatura – narrativa, integrativa ou sistemática –</a:t>
            </a:r>
          </a:p>
          <a:p>
            <a:pPr algn="just"/>
            <a:r>
              <a:rPr lang="pt-B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deve-se especificar os critérios de busca, inclusão ou exclusão utilizados e outros aspectos relevantes. </a:t>
            </a:r>
          </a:p>
          <a:p>
            <a:pPr algn="just"/>
            <a:r>
              <a:rPr lang="pt-B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Cada modalidade de trabalho deverá adaptar esta seção de acordo com a atividade realizada.</a:t>
            </a:r>
          </a:p>
          <a:p>
            <a:pPr algn="just"/>
            <a:endParaRPr lang="pt-BR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t-B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 trabalhos que necessitam a aprovação pelos respectivos Comitês de Ética em Pesquisa (CEP), devem, OBRIGATORIAMENTE, inserir na metodologia o número do protocolo de aprovação da pesquisa.</a:t>
            </a:r>
          </a:p>
        </p:txBody>
      </p:sp>
      <p:sp>
        <p:nvSpPr>
          <p:cNvPr id="8" name="Text Box 294">
            <a:extLst>
              <a:ext uri="{FF2B5EF4-FFF2-40B4-BE49-F238E27FC236}">
                <a16:creationId xmlns:a16="http://schemas.microsoft.com/office/drawing/2014/main" id="{62DB8F87-E552-DA24-CF36-33FE66CA45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9489" y="23102366"/>
            <a:ext cx="30432860" cy="761211"/>
          </a:xfrm>
          <a:prstGeom prst="rect">
            <a:avLst/>
          </a:prstGeom>
          <a:solidFill>
            <a:srgbClr val="006434"/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100676" tIns="50344" rIns="100676" bIns="50344">
            <a:spAutoFit/>
          </a:bodyPr>
          <a:lstStyle/>
          <a:p>
            <a:pPr algn="ctr" defTabSz="1001622">
              <a:spcBef>
                <a:spcPct val="50000"/>
              </a:spcBef>
              <a:defRPr/>
            </a:pPr>
            <a:r>
              <a:rPr lang="en-US" sz="4286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RESULTADOS E DISCUSSÕES</a:t>
            </a:r>
          </a:p>
        </p:txBody>
      </p:sp>
      <p:sp>
        <p:nvSpPr>
          <p:cNvPr id="9" name="CaixaDeTexto 13">
            <a:extLst>
              <a:ext uri="{FF2B5EF4-FFF2-40B4-BE49-F238E27FC236}">
                <a16:creationId xmlns:a16="http://schemas.microsoft.com/office/drawing/2014/main" id="{37E58E33-155F-D6FB-7A04-146D6EC398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9489" y="24185935"/>
            <a:ext cx="30432859" cy="4401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369" tIns="45682" rIns="91369" bIns="45682">
            <a:spAutoFit/>
          </a:bodyPr>
          <a:lstStyle/>
          <a:p>
            <a:pPr algn="just"/>
            <a:r>
              <a:rPr lang="pt-B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Nesta seção são apresentados os resultados em conformidade com os objetivos, bem como são confrontados com a teoria, destacando as semelhanças e diferenças dos resultados em relação aos estudos precedentes.</a:t>
            </a:r>
          </a:p>
          <a:p>
            <a:pPr algn="just"/>
            <a:endParaRPr lang="pt-BR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t-B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tabelas, gráficos, figuras e quadros devem seguir o padrão indicado na normalização UNIARP – título, fonte e interior dos elementos são escritos em </a:t>
            </a:r>
            <a:r>
              <a:rPr lang="pt-BR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Times New Roman</a:t>
            </a:r>
            <a:r>
              <a:rPr lang="pt-B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pt-BR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t-B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Cada modalidade de trabalho deverá adaptar esta seção de acordo com a atividade realizada.</a:t>
            </a:r>
          </a:p>
        </p:txBody>
      </p:sp>
      <p:sp>
        <p:nvSpPr>
          <p:cNvPr id="11" name="Text Box 294">
            <a:extLst>
              <a:ext uri="{FF2B5EF4-FFF2-40B4-BE49-F238E27FC236}">
                <a16:creationId xmlns:a16="http://schemas.microsoft.com/office/drawing/2014/main" id="{1FDCEC62-17F8-E197-B5B4-CE49FC1603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9489" y="29460724"/>
            <a:ext cx="30432859" cy="761211"/>
          </a:xfrm>
          <a:prstGeom prst="rect">
            <a:avLst/>
          </a:prstGeom>
          <a:solidFill>
            <a:srgbClr val="006434"/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100676" tIns="50344" rIns="100676" bIns="50344">
            <a:spAutoFit/>
          </a:bodyPr>
          <a:lstStyle/>
          <a:p>
            <a:pPr algn="ctr" defTabSz="1001622">
              <a:spcBef>
                <a:spcPct val="50000"/>
              </a:spcBef>
              <a:defRPr/>
            </a:pPr>
            <a:r>
              <a:rPr lang="en-US" sz="4286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CONSIDERAÇÕES FINAIS</a:t>
            </a:r>
          </a:p>
        </p:txBody>
      </p:sp>
      <p:sp>
        <p:nvSpPr>
          <p:cNvPr id="12" name="CaixaDeTexto 13">
            <a:extLst>
              <a:ext uri="{FF2B5EF4-FFF2-40B4-BE49-F238E27FC236}">
                <a16:creationId xmlns:a16="http://schemas.microsoft.com/office/drawing/2014/main" id="{583CAB50-2779-1244-CD36-10F2314096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9490" y="30342580"/>
            <a:ext cx="30432858" cy="1323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369" tIns="45682" rIns="91369" bIns="45682">
            <a:spAutoFit/>
          </a:bodyPr>
          <a:lstStyle/>
          <a:p>
            <a:pPr algn="just"/>
            <a:r>
              <a:rPr lang="pt-B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Seção onde são retomados os aspectos mais relevantes do estudo ou da experiência apresentada, considerando-se, em sua elaboração, os objetivos propostos. Também são apresentadas as principais limitações da pesquisa ou da experiência desenvolvida e sugestões para sua sequência. </a:t>
            </a:r>
          </a:p>
        </p:txBody>
      </p:sp>
      <p:sp>
        <p:nvSpPr>
          <p:cNvPr id="13" name="Text Box 294">
            <a:extLst>
              <a:ext uri="{FF2B5EF4-FFF2-40B4-BE49-F238E27FC236}">
                <a16:creationId xmlns:a16="http://schemas.microsoft.com/office/drawing/2014/main" id="{C6D884B3-0C25-6792-ED14-37164E5878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9490" y="33453544"/>
            <a:ext cx="15013308" cy="1420750"/>
          </a:xfrm>
          <a:prstGeom prst="rect">
            <a:avLst/>
          </a:prstGeom>
          <a:solidFill>
            <a:srgbClr val="006434"/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100676" tIns="50344" rIns="100676" bIns="50344">
            <a:spAutoFit/>
          </a:bodyPr>
          <a:lstStyle/>
          <a:p>
            <a:pPr algn="ctr" defTabSz="1001622">
              <a:spcBef>
                <a:spcPct val="50000"/>
              </a:spcBef>
              <a:defRPr/>
            </a:pPr>
            <a:r>
              <a:rPr lang="pt-BR" sz="4286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INSTITUIÇÕES FINANCIADORAS E APOIADORAS / AGRADECIMENTOS</a:t>
            </a:r>
            <a:endParaRPr lang="en-US" sz="4286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70E9FA53-9073-A9D5-8B73-77DCBDCD67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9490" y="35570196"/>
            <a:ext cx="15013308" cy="1938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369" tIns="45682" rIns="91369" bIns="45682">
            <a:spAutoFit/>
          </a:bodyPr>
          <a:lstStyle/>
          <a:p>
            <a:pPr algn="just"/>
            <a:r>
              <a:rPr lang="pt-B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Campo destinado ao agradecimento à(s) agência(s) de fomento de financiamento do projeto (PAEC, FAP, art. 170 e 171, ou outras instituições). Deve ser escrito de forma breve.</a:t>
            </a:r>
          </a:p>
        </p:txBody>
      </p:sp>
      <p:sp>
        <p:nvSpPr>
          <p:cNvPr id="15" name="Text Box 294">
            <a:extLst>
              <a:ext uri="{FF2B5EF4-FFF2-40B4-BE49-F238E27FC236}">
                <a16:creationId xmlns:a16="http://schemas.microsoft.com/office/drawing/2014/main" id="{EC37F721-C6CF-E8D3-2D78-0795C93039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46490" y="33453544"/>
            <a:ext cx="15013308" cy="783747"/>
          </a:xfrm>
          <a:prstGeom prst="rect">
            <a:avLst/>
          </a:prstGeom>
          <a:solidFill>
            <a:srgbClr val="006434"/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100676" tIns="50344" rIns="100676" bIns="50344">
            <a:spAutoFit/>
          </a:bodyPr>
          <a:lstStyle/>
          <a:p>
            <a:pPr algn="ctr" defTabSz="1001622">
              <a:spcBef>
                <a:spcPct val="50000"/>
              </a:spcBef>
              <a:defRPr/>
            </a:pPr>
            <a:r>
              <a:rPr lang="pt-BR" sz="4286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REFERÊNCIAS</a:t>
            </a:r>
            <a:endParaRPr lang="en-US" sz="4286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CaixaDeTexto 13">
            <a:extLst>
              <a:ext uri="{FF2B5EF4-FFF2-40B4-BE49-F238E27FC236}">
                <a16:creationId xmlns:a16="http://schemas.microsoft.com/office/drawing/2014/main" id="{24D80981-35BB-E74E-869A-EF0B5267FF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46490" y="35570196"/>
            <a:ext cx="15013308" cy="12002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369" tIns="45682" rIns="91369" bIns="45682">
            <a:spAutoFit/>
          </a:bodyPr>
          <a:lstStyle/>
          <a:p>
            <a:pPr algn="just"/>
            <a:r>
              <a:rPr lang="pt-B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referências bibliográficas deverão ser apresentadas em ordem alfabética, de acordo com a Normalização da UNIARP. Espaçamento simples entre linhas.</a:t>
            </a:r>
          </a:p>
        </p:txBody>
      </p:sp>
      <p:pic>
        <p:nvPicPr>
          <p:cNvPr id="22" name="Imagem 21">
            <a:extLst>
              <a:ext uri="{FF2B5EF4-FFF2-40B4-BE49-F238E27FC236}">
                <a16:creationId xmlns:a16="http://schemas.microsoft.com/office/drawing/2014/main" id="{753B8328-A39E-4AF0-B06B-67C4F4A446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570" y="441246"/>
            <a:ext cx="31710085" cy="3125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862243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238</TotalTime>
  <Words>832</Words>
  <Application>Microsoft Office PowerPoint</Application>
  <PresentationFormat>Personalizar</PresentationFormat>
  <Paragraphs>60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Tema do Office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Designer UNIARP</dc:creator>
  <cp:lastModifiedBy>Ariana Centa</cp:lastModifiedBy>
  <cp:revision>32</cp:revision>
  <dcterms:created xsi:type="dcterms:W3CDTF">2019-11-07T17:45:42Z</dcterms:created>
  <dcterms:modified xsi:type="dcterms:W3CDTF">2025-09-19T16:16:36Z</dcterms:modified>
</cp:coreProperties>
</file>